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56" r:id="rId3"/>
    <p:sldId id="457" r:id="rId4"/>
    <p:sldId id="458" r:id="rId5"/>
    <p:sldId id="459" r:id="rId6"/>
    <p:sldId id="460" r:id="rId7"/>
    <p:sldId id="461" r:id="rId8"/>
    <p:sldId id="468" r:id="rId9"/>
    <p:sldId id="469" r:id="rId10"/>
    <p:sldId id="470" r:id="rId11"/>
    <p:sldId id="471" r:id="rId12"/>
    <p:sldId id="473" r:id="rId13"/>
    <p:sldId id="448" r:id="rId14"/>
    <p:sldId id="474" r:id="rId15"/>
    <p:sldId id="475" r:id="rId16"/>
    <p:sldId id="476" r:id="rId17"/>
    <p:sldId id="477" r:id="rId18"/>
    <p:sldId id="46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2D0AD-8A3C-45CA-96B9-F579F2689D88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86A7-F995-4AD8-B516-6796EB0D3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78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86A7-F995-4AD8-B516-6796EB0D343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95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07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86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51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51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62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23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8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4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42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07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33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3650-BB3E-45DE-B068-FB7E589E67EC}" type="datetimeFigureOut">
              <a:rPr lang="tr-TR" smtClean="0"/>
              <a:t>25.08.2019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0BCC-6C5F-4B15-B86D-EE90A14A594B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58" y="172284"/>
            <a:ext cx="1610767" cy="2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" y="2262"/>
            <a:ext cx="12190077" cy="6853476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42950" y="4200208"/>
            <a:ext cx="1078992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2400" dirty="0">
                <a:solidFill>
                  <a:schemeClr val="bg1"/>
                </a:solidFill>
              </a:rPr>
              <a:t>Kazanım</a:t>
            </a:r>
          </a:p>
          <a:p>
            <a:pPr>
              <a:spcBef>
                <a:spcPct val="20000"/>
              </a:spcBef>
            </a:pPr>
            <a:r>
              <a:rPr lang="tr-TR" sz="2400" b="1" dirty="0" smtClean="0">
                <a:solidFill>
                  <a:schemeClr val="bg1"/>
                </a:solidFill>
              </a:rPr>
              <a:t>SB.5.1.2</a:t>
            </a:r>
            <a:r>
              <a:rPr lang="tr-TR" sz="2400" b="1" dirty="0">
                <a:solidFill>
                  <a:schemeClr val="bg1"/>
                </a:solidFill>
              </a:rPr>
              <a:t>. </a:t>
            </a:r>
            <a:r>
              <a:rPr lang="tr-TR" sz="2400" dirty="0">
                <a:solidFill>
                  <a:schemeClr val="bg1"/>
                </a:solidFill>
              </a:rPr>
              <a:t>Yakın çevresindeki bir örnekten yola çıkarak bir olayın çok boyutluluğunu </a:t>
            </a:r>
            <a:r>
              <a:rPr lang="tr-TR" sz="2400" dirty="0" smtClean="0">
                <a:solidFill>
                  <a:schemeClr val="bg1"/>
                </a:solidFill>
              </a:rPr>
              <a:t>açıklar.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03803" y="850582"/>
            <a:ext cx="11384393" cy="830997"/>
          </a:xfrm>
          <a:prstGeom prst="rect">
            <a:avLst/>
          </a:prstGeom>
          <a:noFill/>
        </p:spPr>
        <p:txBody>
          <a:bodyPr vert="horz" wrap="square" lIns="108000" rtlCol="0" anchor="t" anchorCtr="0">
            <a:spAutoFit/>
            <a:scene3d>
              <a:camera prst="orthographicFront"/>
              <a:lightRig rig="soft" dir="t">
                <a:rot lat="0" lon="0" rev="3240000"/>
              </a:lightRig>
            </a:scene3d>
            <a:sp3d contourW="12700" prstMaterial="plastic">
              <a:bevelT w="2540000" h="127000"/>
              <a:bevelB w="6350000" h="6350000"/>
              <a:contourClr>
                <a:schemeClr val="tx1"/>
              </a:contourClr>
            </a:sp3d>
          </a:bodyPr>
          <a:lstStyle/>
          <a:p>
            <a:pPr algn="ctr"/>
            <a:r>
              <a:rPr lang="en-US" sz="4800" b="1" kern="100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stA="25000" endPos="6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4800" b="1" kern="100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stA="25000" endPos="6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BİREY ve TOPLUM</a:t>
            </a:r>
            <a:r>
              <a:rPr lang="en-US" sz="4800" b="1" kern="100" spc="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stA="25000" endPos="6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88770" y="2736815"/>
            <a:ext cx="9098280" cy="11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kern="100" dirty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Olaylar ve Sonuçları</a:t>
            </a:r>
            <a:endParaRPr lang="en-US" sz="2800" kern="100" dirty="0">
              <a:ln w="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r-TR" altLang="tr-TR" sz="2800" dirty="0"/>
                <a:t>Olaylara sadece insanlar sebep olabilir.</a:t>
              </a:r>
            </a:p>
            <a:p>
              <a:pPr>
                <a:spcBef>
                  <a:spcPct val="20000"/>
                </a:spcBef>
                <a:defRPr/>
              </a:pP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6887582" y="2811877"/>
            <a:ext cx="5623892" cy="4227355"/>
            <a:chOff x="3407317" y="726803"/>
            <a:chExt cx="5623892" cy="422735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14" name="Yuvarlatılmış Dikdörtgen 13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-366945" y="2811878"/>
            <a:ext cx="5623892" cy="4227355"/>
            <a:chOff x="5295658" y="1080660"/>
            <a:chExt cx="5623892" cy="4227355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3" name="Yuvarlatılmış Dikdörtgen 22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32525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12" name="Yuvarlatılmış Dikdörtgen 11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r-TR" altLang="tr-TR" sz="2800" dirty="0"/>
                <a:t>Olayların birden çok sebebi ve sonucu olabilir.</a:t>
              </a:r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-566219" y="2770918"/>
            <a:ext cx="5623892" cy="4227355"/>
            <a:chOff x="3407317" y="726803"/>
            <a:chExt cx="5623892" cy="422735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20" name="Yuvarlatılmış Dikdörtgen 19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925592" y="2785206"/>
            <a:ext cx="5623892" cy="4227355"/>
            <a:chOff x="5295658" y="1080660"/>
            <a:chExt cx="5623892" cy="4227355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211465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12" name="Yuvarlatılmış Dikdörtgen 11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r-TR" altLang="tr-TR" sz="2800" dirty="0" smtClean="0"/>
                <a:t>Aynı olaydan insanlar farklı şekilde etkilenebilir.</a:t>
              </a:r>
              <a:endParaRPr lang="tr-TR" altLang="tr-TR" sz="2800" dirty="0"/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-566219" y="2770918"/>
            <a:ext cx="5623892" cy="4227355"/>
            <a:chOff x="3407317" y="726803"/>
            <a:chExt cx="5623892" cy="422735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20" name="Yuvarlatılmış Dikdörtgen 19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925592" y="2785206"/>
            <a:ext cx="5623892" cy="4227355"/>
            <a:chOff x="5295658" y="1080660"/>
            <a:chExt cx="5623892" cy="4227355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16845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29997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742949"/>
            <a:ext cx="12078696" cy="2059816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/>
              <a:t>Çevremizde yaşanan bazı olaylar, sonuçları itibarıyla doğada çok boyutlu olumsuz etkilere sebep olabilmektedirler.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/>
              <a:t>Bu açıklamaya göre aşağıdakilerden </a:t>
            </a:r>
            <a:r>
              <a:rPr lang="tr-TR" altLang="tr-TR" sz="2400" b="1" dirty="0" smtClean="0"/>
              <a:t>hangisinin doğaya </a:t>
            </a:r>
            <a:r>
              <a:rPr lang="tr-TR" altLang="tr-TR" sz="2400" b="1" dirty="0"/>
              <a:t>olumsuz etkisi </a:t>
            </a:r>
            <a:r>
              <a:rPr lang="tr-TR" altLang="tr-TR" sz="2400" b="1" u="sng" dirty="0"/>
              <a:t>daha azdır</a:t>
            </a:r>
            <a:r>
              <a:rPr lang="tr-TR" altLang="tr-TR" sz="2400" b="1" dirty="0"/>
              <a:t>?</a:t>
            </a:r>
            <a:endParaRPr lang="tr-TR" altLang="tr-TR" sz="2400" b="1" dirty="0">
              <a:solidFill>
                <a:srgbClr val="000000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119049"/>
            <a:ext cx="4318746" cy="1483660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tr-TR" altLang="tr-TR" sz="2400" dirty="0" smtClean="0"/>
              <a:t>Plastik </a:t>
            </a:r>
            <a:r>
              <a:rPr lang="tr-TR" altLang="tr-TR" sz="2400" dirty="0"/>
              <a:t>poşetlerin doğaya atılması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Kırmızı ışıkta geçen sürücünün kaza yapması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/>
              <a:t>Çevremizdeki ormanların tahrip edilmesi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/>
              <a:t>Şehirlerde hava kirliliğinin üst sınır değerlerini aşması</a:t>
            </a:r>
            <a:endParaRPr lang="tr-TR" altLang="tr-TR" sz="2400" dirty="0">
              <a:solidFill>
                <a:srgbClr val="000000"/>
              </a:solidFill>
            </a:endParaRPr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518730" y="5257566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190948" y="5354088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203862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9443" y="5177008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 rot="20629666">
            <a:off x="151279" y="328512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Yuvarlatılmış Dikdörtgen 22"/>
          <p:cNvSpPr/>
          <p:nvPr/>
        </p:nvSpPr>
        <p:spPr>
          <a:xfrm rot="20629666">
            <a:off x="6419402" y="3319409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23" y="2927684"/>
            <a:ext cx="1304364" cy="1117188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14" y="3227407"/>
            <a:ext cx="1255821" cy="1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29997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742949"/>
            <a:ext cx="12078696" cy="2059816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altLang="tr-TR" sz="2400" dirty="0"/>
              <a:t>Yaşanan olaylar çok boyutlu olabilir.</a:t>
            </a:r>
          </a:p>
          <a:p>
            <a:r>
              <a:rPr lang="tr-TR" altLang="tr-TR" sz="2400" b="1" dirty="0"/>
              <a:t>Aşağıdaki verilen cümlelerden hangisi olayların çok boyutluluğunu destekleyici bir cümle </a:t>
            </a:r>
            <a:r>
              <a:rPr lang="tr-TR" altLang="tr-TR" sz="2400" b="1" u="sng" dirty="0"/>
              <a:t>değildir</a:t>
            </a:r>
            <a:r>
              <a:rPr lang="tr-TR" altLang="tr-TR" sz="2400" b="1" dirty="0"/>
              <a:t>?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119049"/>
            <a:ext cx="4318746" cy="1483660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Yaşadığımız olaylar bizim dışımızdaki kişileri de </a:t>
            </a:r>
            <a:r>
              <a:rPr lang="tr-TR" altLang="tr-TR" sz="2400" dirty="0" smtClean="0"/>
              <a:t>etkileyebilir.</a:t>
            </a:r>
            <a:endParaRPr lang="tr-TR" altLang="tr-TR" sz="2400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Bir olayın birden çok sebebi </a:t>
            </a:r>
            <a:r>
              <a:rPr lang="tr-TR" altLang="tr-TR" sz="2400" dirty="0" smtClean="0"/>
              <a:t>olabilir.</a:t>
            </a:r>
            <a:endParaRPr lang="tr-TR" altLang="tr-TR" sz="2400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Bir olayın bütün insanlara etkisi </a:t>
            </a:r>
            <a:r>
              <a:rPr lang="tr-TR" altLang="tr-TR" sz="2400" dirty="0" smtClean="0"/>
              <a:t>aynıdır.</a:t>
            </a:r>
            <a:endParaRPr lang="tr-TR" altLang="tr-TR" sz="24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/>
              <a:t>Bir olayın birden çok sonucu </a:t>
            </a:r>
            <a:r>
              <a:rPr lang="tr-TR" altLang="tr-TR" sz="2400" dirty="0" smtClean="0"/>
              <a:t>olabilir.</a:t>
            </a:r>
            <a:endParaRPr lang="tr-TR" altLang="tr-TR" sz="2400" dirty="0">
              <a:solidFill>
                <a:srgbClr val="000000"/>
              </a:solidFill>
            </a:endParaRPr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518730" y="5257566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6428070" y="337023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3278913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9443" y="5177008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 rot="20629666">
            <a:off x="151279" y="328512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Yuvarlatılmış Dikdörtgen 22"/>
          <p:cNvSpPr/>
          <p:nvPr/>
        </p:nvSpPr>
        <p:spPr>
          <a:xfrm rot="20629666">
            <a:off x="183177" y="5296985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0" y="4884711"/>
            <a:ext cx="1304364" cy="1117188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14" y="3227407"/>
            <a:ext cx="1255821" cy="1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29997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742949"/>
            <a:ext cx="12078696" cy="2059816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altLang="tr-TR" sz="2400" b="1" dirty="0"/>
              <a:t>Bir olayın görünen ve görünmeyen pek çok sebebi ve sonucu olabilmesinin</a:t>
            </a:r>
            <a:r>
              <a:rPr lang="tr-TR" altLang="tr-TR" sz="2400" dirty="0"/>
              <a:t>;</a:t>
            </a:r>
          </a:p>
          <a:p>
            <a:r>
              <a:rPr lang="tr-TR" altLang="tr-TR" sz="2400" dirty="0"/>
              <a:t>I.   Olayların birbirinden bağımsız olarak değerlendirilmesi</a:t>
            </a:r>
          </a:p>
          <a:p>
            <a:r>
              <a:rPr lang="tr-TR" altLang="tr-TR" sz="2400" dirty="0"/>
              <a:t>II.  Olayların çok boyutlu olarak incelenmesi</a:t>
            </a:r>
          </a:p>
          <a:p>
            <a:r>
              <a:rPr lang="tr-TR" altLang="tr-TR" sz="2400" dirty="0"/>
              <a:t>III. Olayların nedenlerine daha çok önem verilmesi</a:t>
            </a:r>
          </a:p>
          <a:p>
            <a:r>
              <a:rPr lang="tr-TR" altLang="tr-TR" sz="2400" b="1" dirty="0" smtClean="0"/>
              <a:t>durumlarından </a:t>
            </a:r>
            <a:r>
              <a:rPr lang="tr-TR" altLang="tr-TR" sz="2400" b="1" dirty="0"/>
              <a:t>hangisi </a:t>
            </a:r>
            <a:r>
              <a:rPr lang="tr-TR" altLang="tr-TR" sz="2400" b="1" dirty="0" smtClean="0"/>
              <a:t>ya da </a:t>
            </a:r>
            <a:r>
              <a:rPr lang="tr-TR" altLang="tr-TR" sz="2400" b="1" dirty="0"/>
              <a:t>hangilerini gerekli kıldığı  savunulabilir?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119049"/>
            <a:ext cx="4318746" cy="1483660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 Yalnız </a:t>
            </a:r>
            <a:r>
              <a:rPr lang="tr-TR" altLang="tr-TR" sz="2400" dirty="0"/>
              <a:t>I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I ve III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 II </a:t>
            </a:r>
            <a:r>
              <a:rPr lang="tr-TR" altLang="tr-TR" sz="2400" dirty="0"/>
              <a:t>ve III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 smtClean="0"/>
              <a:t> Yalnız </a:t>
            </a:r>
            <a:r>
              <a:rPr lang="tr-TR" altLang="tr-TR" sz="2400" dirty="0"/>
              <a:t>II</a:t>
            </a:r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453572" y="333939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190948" y="5354088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35" name="Resim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78" y="5120133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64277" y="3177926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 rot="20629666">
            <a:off x="151279" y="328512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Yuvarlatılmış Dikdörtgen 22"/>
          <p:cNvSpPr/>
          <p:nvPr/>
        </p:nvSpPr>
        <p:spPr>
          <a:xfrm rot="20629666">
            <a:off x="6535942" y="5371069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55" y="4964450"/>
            <a:ext cx="1304364" cy="1117188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14" y="3227407"/>
            <a:ext cx="1255821" cy="1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" y="3129997"/>
            <a:ext cx="12192000" cy="3822165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1256" y="742949"/>
            <a:ext cx="12078696" cy="2059816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tr-TR" altLang="tr-TR" sz="2400" b="1" dirty="0"/>
              <a:t> Olaylar hakkında </a:t>
            </a:r>
            <a:r>
              <a:rPr lang="tr-TR" altLang="tr-TR" sz="2400" b="1" dirty="0" smtClean="0"/>
              <a:t>aşağıdaki yorumlardan </a:t>
            </a:r>
            <a:r>
              <a:rPr lang="tr-TR" altLang="tr-TR" sz="2400" b="1" dirty="0"/>
              <a:t>hangisi </a:t>
            </a:r>
            <a:r>
              <a:rPr lang="tr-TR" altLang="tr-TR" sz="2400" b="1" u="sng" dirty="0" smtClean="0"/>
              <a:t>söylenemez</a:t>
            </a:r>
            <a:r>
              <a:rPr lang="tr-TR" altLang="tr-TR" sz="2400" b="1" dirty="0" smtClean="0"/>
              <a:t>?</a:t>
            </a:r>
            <a:endParaRPr lang="tr-TR" altLang="tr-TR" sz="24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1210684" y="3119049"/>
            <a:ext cx="4318746" cy="1483660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Her olay kendiliğinden ortaya </a:t>
            </a:r>
            <a:r>
              <a:rPr lang="tr-TR" altLang="tr-TR" sz="2400" dirty="0" smtClean="0"/>
              <a:t>çıkar.</a:t>
            </a:r>
            <a:endParaRPr lang="tr-TR" altLang="tr-TR" sz="2400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7502719" y="3242762"/>
            <a:ext cx="4422068" cy="1654698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Bir olayın birden fazla sebebi </a:t>
            </a:r>
            <a:r>
              <a:rPr lang="tr-TR" altLang="tr-TR" sz="2400" dirty="0" smtClean="0"/>
              <a:t>olabilir.</a:t>
            </a:r>
            <a:endParaRPr lang="tr-TR" altLang="tr-TR" sz="2400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1203960" y="5224692"/>
            <a:ext cx="4488180" cy="1554414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Bir olayın sonucu diğer </a:t>
            </a:r>
            <a:r>
              <a:rPr lang="tr-TR" altLang="tr-TR" sz="2400" dirty="0" smtClean="0"/>
              <a:t>bir olayın </a:t>
            </a:r>
            <a:r>
              <a:rPr lang="tr-TR" altLang="tr-TR" sz="2400" dirty="0"/>
              <a:t>sebebi </a:t>
            </a:r>
            <a:r>
              <a:rPr lang="tr-TR" altLang="tr-TR" sz="2400" dirty="0" smtClean="0"/>
              <a:t>olabilir.</a:t>
            </a:r>
            <a:endParaRPr lang="tr-TR" altLang="tr-TR" sz="24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7391199" y="5224692"/>
            <a:ext cx="4533587" cy="1735733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2400" dirty="0"/>
              <a:t>Her olayın bazı sonuçları </a:t>
            </a:r>
            <a:r>
              <a:rPr lang="tr-TR" altLang="tr-TR" sz="2400" dirty="0" smtClean="0"/>
              <a:t>vardır.</a:t>
            </a:r>
            <a:endParaRPr lang="tr-TR" altLang="tr-TR" sz="2400" dirty="0"/>
          </a:p>
        </p:txBody>
      </p:sp>
      <p:sp>
        <p:nvSpPr>
          <p:cNvPr id="16" name="29 Yuvarlatılmış Dikdörtgen">
            <a:hlinkClick r:id="" action="ppaction://hlinkshowjump?jump=nextslide"/>
          </p:cNvPr>
          <p:cNvSpPr/>
          <p:nvPr/>
        </p:nvSpPr>
        <p:spPr>
          <a:xfrm>
            <a:off x="5497320" y="6452688"/>
            <a:ext cx="1998226" cy="438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24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 rot="20629666">
            <a:off x="190948" y="3307980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Yuvarlatılmış Dikdörtgen 17"/>
          <p:cNvSpPr/>
          <p:nvPr/>
        </p:nvSpPr>
        <p:spPr>
          <a:xfrm rot="20629666">
            <a:off x="6528323" y="3250829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Yuvarlatılmış Dikdörtgen 18"/>
          <p:cNvSpPr/>
          <p:nvPr/>
        </p:nvSpPr>
        <p:spPr>
          <a:xfrm rot="20629666">
            <a:off x="6518730" y="5257566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20629666">
            <a:off x="190948" y="5354088"/>
            <a:ext cx="600636" cy="573741"/>
          </a:xfrm>
          <a:prstGeom prst="roundRect">
            <a:avLst>
              <a:gd name="adj" fmla="val 3984"/>
            </a:avLst>
          </a:prstGeom>
          <a:noFill/>
          <a:ln w="127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" y="2928716"/>
            <a:ext cx="1304364" cy="1117188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6898" y="3234499"/>
            <a:ext cx="1255821" cy="107561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535" y="5208132"/>
            <a:ext cx="1255821" cy="107561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6898" y="5213178"/>
            <a:ext cx="1255821" cy="1075611"/>
          </a:xfrm>
          <a:prstGeom prst="rect">
            <a:avLst/>
          </a:prstGeom>
        </p:spPr>
      </p:pic>
      <p:sp>
        <p:nvSpPr>
          <p:cNvPr id="21" name="Unvan 1"/>
          <p:cNvSpPr txBox="1">
            <a:spLocks/>
          </p:cNvSpPr>
          <p:nvPr/>
        </p:nvSpPr>
        <p:spPr>
          <a:xfrm>
            <a:off x="0" y="45222"/>
            <a:ext cx="121920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chemeClr val="bg1"/>
                </a:solidFill>
              </a:rPr>
              <a:t>Hangisi Çöz Bakalım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899886"/>
            <a:ext cx="11745686" cy="570411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86731" tIns="86731" rIns="86731" bIns="86731" anchor="ctr"/>
          <a:lstStyle/>
          <a:p>
            <a:r>
              <a:rPr lang="tr-TR" sz="2400" dirty="0"/>
              <a:t>Ayşe ve ailesi Ankara’da yaşamaktadırlar. Ayşe’nin babası İstanbul’dan iyi bir iş teklifi almıştır. Bu teklif tüm ailede büyük bir </a:t>
            </a:r>
            <a:r>
              <a:rPr lang="tr-TR" sz="2400" dirty="0" smtClean="0"/>
              <a:t>heyecan </a:t>
            </a:r>
            <a:r>
              <a:rPr lang="tr-TR" sz="2400" dirty="0"/>
              <a:t>ve mutluluk oluşturmuştur. Sonuç olarak Ankara’dan taşınmışlardır. Yeni bir ev, yeni bir okul, yeni bir çevre ile tanışmak Ayşe için sıra dışı bir deneyim olmuştur. Bütün aile bu </a:t>
            </a:r>
            <a:r>
              <a:rPr lang="tr-TR" sz="2400" dirty="0" smtClean="0"/>
              <a:t>durumdan </a:t>
            </a:r>
            <a:r>
              <a:rPr lang="tr-TR" sz="2400" dirty="0"/>
              <a:t>birçok açıdan etkilenmişlerdir.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 smtClean="0"/>
              <a:t>Buna </a:t>
            </a:r>
            <a:r>
              <a:rPr lang="tr-TR" sz="2400" b="1" dirty="0"/>
              <a:t>göre şehir değişikliği durumu için aşağıdakilerden hangisi söylenebilir</a:t>
            </a:r>
            <a:r>
              <a:rPr lang="tr-TR" sz="2400" b="1" dirty="0" smtClean="0"/>
              <a:t>?</a:t>
            </a:r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A) Sonuçları </a:t>
            </a:r>
            <a:r>
              <a:rPr lang="tr-TR" sz="2400" dirty="0"/>
              <a:t>çok boyutludur.</a:t>
            </a:r>
          </a:p>
          <a:p>
            <a:r>
              <a:rPr lang="tr-TR" sz="2400" dirty="0" smtClean="0"/>
              <a:t>B) Ayşe </a:t>
            </a:r>
            <a:r>
              <a:rPr lang="tr-TR" sz="2400" dirty="0"/>
              <a:t>durumdan en az etkilenen kişidir.</a:t>
            </a:r>
          </a:p>
          <a:p>
            <a:r>
              <a:rPr lang="tr-TR" sz="2400" dirty="0" smtClean="0"/>
              <a:t>C) Karar </a:t>
            </a:r>
            <a:r>
              <a:rPr lang="tr-TR" sz="2400" dirty="0"/>
              <a:t>birden fazla nedene bağlanmıştır.</a:t>
            </a:r>
          </a:p>
          <a:p>
            <a:r>
              <a:rPr lang="tr-TR" sz="2400" dirty="0" smtClean="0"/>
              <a:t>D) Aile </a:t>
            </a:r>
            <a:r>
              <a:rPr lang="tr-TR" sz="2400" dirty="0"/>
              <a:t>bu durumdan dolayı üzgündür.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1828800" cy="411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DPY 2019</a:t>
            </a:r>
            <a:r>
              <a:rPr lang="tr-TR" sz="2400" dirty="0" smtClean="0"/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49129"/>
            <a:ext cx="4587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588770" y="45222"/>
            <a:ext cx="900684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>
                <a:solidFill>
                  <a:schemeClr val="bg1"/>
                </a:solidFill>
              </a:rPr>
              <a:t>Çıkmış Sorular</a:t>
            </a:r>
          </a:p>
        </p:txBody>
      </p:sp>
    </p:spTree>
    <p:extLst>
      <p:ext uri="{BB962C8B-B14F-4D97-AF65-F5344CB8AC3E}">
        <p14:creationId xmlns:p14="http://schemas.microsoft.com/office/powerpoint/2010/main" val="29461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_making_study_notes_hg_wht_1488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3333750" cy="3333750"/>
          </a:xfrm>
          <a:prstGeom prst="rect">
            <a:avLst/>
          </a:prstGeom>
          <a:noFill/>
        </p:spPr>
      </p:pic>
      <p:sp>
        <p:nvSpPr>
          <p:cNvPr id="3" name="AutoShape 3" descr="girl_homewor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tr-TR"/>
          </a:p>
        </p:txBody>
      </p:sp>
      <p:pic>
        <p:nvPicPr>
          <p:cNvPr id="4" name="Picture 4" descr="girl_homewor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1200" y="1371600"/>
            <a:ext cx="2971800" cy="2433638"/>
          </a:xfrm>
          <a:prstGeom prst="rect">
            <a:avLst/>
          </a:prstGeom>
          <a:noFill/>
        </p:spPr>
      </p:pic>
      <p:sp>
        <p:nvSpPr>
          <p:cNvPr id="6" name="12 Yuvarlatılmış Çapraz Köşeli Dikdörtgen"/>
          <p:cNvSpPr/>
          <p:nvPr/>
        </p:nvSpPr>
        <p:spPr>
          <a:xfrm>
            <a:off x="282967" y="4488527"/>
            <a:ext cx="11560690" cy="2007870"/>
          </a:xfrm>
          <a:prstGeom prst="round2DiagRect">
            <a:avLst/>
          </a:prstGeom>
          <a:solidFill>
            <a:srgbClr val="C00000"/>
          </a:solidFill>
          <a:ln w="38100">
            <a:gradFill flip="none" rotWithShape="1">
              <a:gsLst>
                <a:gs pos="0">
                  <a:srgbClr val="000082"/>
                </a:gs>
                <a:gs pos="0">
                  <a:schemeClr val="accent6">
                    <a:lumMod val="75000"/>
                  </a:scheme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Hak nedir?</a:t>
            </a:r>
            <a:endParaRPr lang="tr-TR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Sorumluluk nedir?</a:t>
            </a:r>
          </a:p>
          <a:p>
            <a:pPr>
              <a:buFontTx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Evdeki, okuldaki ve çevredeki hak ve sorumluluklarınıza ikişer tane örnek veriniz.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51510" y="45222"/>
            <a:ext cx="9944100" cy="617514"/>
          </a:xfrm>
          <a:prstGeom prst="rect">
            <a:avLst/>
          </a:prstGeo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Gelecek Derse Hazırlanalım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Çapraz Köşeli Dikdörtgen 3"/>
          <p:cNvSpPr/>
          <p:nvPr/>
        </p:nvSpPr>
        <p:spPr>
          <a:xfrm>
            <a:off x="407046" y="1053492"/>
            <a:ext cx="5459105" cy="1894765"/>
          </a:xfrm>
          <a:prstGeom prst="round2DiagRect">
            <a:avLst/>
          </a:prstGeom>
          <a:gradFill>
            <a:gsLst>
              <a:gs pos="14000">
                <a:schemeClr val="accent4">
                  <a:satMod val="103000"/>
                  <a:lumMod val="102000"/>
                  <a:tint val="94000"/>
                </a:schemeClr>
              </a:gs>
              <a:gs pos="41000">
                <a:schemeClr val="accent4">
                  <a:satMod val="103000"/>
                  <a:lumMod val="102000"/>
                  <a:tint val="94000"/>
                </a:schemeClr>
              </a:gs>
              <a:gs pos="62000">
                <a:schemeClr val="accent4">
                  <a:satMod val="110000"/>
                  <a:lumMod val="100000"/>
                  <a:shade val="100000"/>
                </a:schemeClr>
              </a:gs>
              <a:gs pos="86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İnsanları ilgilendiren </a:t>
            </a:r>
            <a:r>
              <a:rPr lang="tr-TR" sz="2400" dirty="0" smtClean="0">
                <a:solidFill>
                  <a:schemeClr val="tx1"/>
                </a:solidFill>
              </a:rPr>
              <a:t>sosyal, </a:t>
            </a:r>
            <a:r>
              <a:rPr lang="tr-TR" sz="2400" dirty="0" err="1" smtClean="0">
                <a:solidFill>
                  <a:schemeClr val="tx1"/>
                </a:solidFill>
              </a:rPr>
              <a:t>ekono-mik</a:t>
            </a:r>
            <a:r>
              <a:rPr lang="tr-TR" sz="2400" dirty="0">
                <a:solidFill>
                  <a:schemeClr val="tx1"/>
                </a:solidFill>
              </a:rPr>
              <a:t>, kültürel, dini </a:t>
            </a:r>
            <a:r>
              <a:rPr lang="tr-TR" sz="2400" dirty="0" smtClean="0">
                <a:solidFill>
                  <a:schemeClr val="tx1"/>
                </a:solidFill>
              </a:rPr>
              <a:t>ve benzeri</a:t>
            </a:r>
            <a:r>
              <a:rPr lang="tr-TR" sz="2400" dirty="0">
                <a:solidFill>
                  <a:schemeClr val="tx1"/>
                </a:solidFill>
              </a:rPr>
              <a:t> </a:t>
            </a:r>
            <a:r>
              <a:rPr lang="tr-TR" sz="2400" dirty="0" smtClean="0">
                <a:solidFill>
                  <a:schemeClr val="tx1"/>
                </a:solidFill>
              </a:rPr>
              <a:t>alanlar-da </a:t>
            </a:r>
            <a:r>
              <a:rPr lang="tr-TR" sz="2400" dirty="0">
                <a:solidFill>
                  <a:schemeClr val="tx1"/>
                </a:solidFill>
              </a:rPr>
              <a:t>meydana gelen </a:t>
            </a:r>
            <a:r>
              <a:rPr lang="tr-TR" sz="2400" dirty="0" smtClean="0">
                <a:solidFill>
                  <a:schemeClr val="tx1"/>
                </a:solidFill>
              </a:rPr>
              <a:t>oluşumlara </a:t>
            </a:r>
            <a:r>
              <a:rPr lang="tr-TR" sz="2400" b="1" dirty="0" smtClean="0">
                <a:solidFill>
                  <a:srgbClr val="C00000"/>
                </a:solidFill>
              </a:rPr>
              <a:t>olay</a:t>
            </a:r>
            <a:r>
              <a:rPr lang="tr-TR" sz="2400" dirty="0" smtClean="0">
                <a:solidFill>
                  <a:schemeClr val="tx1"/>
                </a:solidFill>
              </a:rPr>
              <a:t> denir.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8" y="3419502"/>
            <a:ext cx="5018239" cy="2821278"/>
          </a:xfrm>
          <a:prstGeom prst="rect">
            <a:avLst/>
          </a:prstGeom>
        </p:spPr>
      </p:pic>
      <p:sp>
        <p:nvSpPr>
          <p:cNvPr id="6" name="7-Noktalı Yıldız 5"/>
          <p:cNvSpPr/>
          <p:nvPr/>
        </p:nvSpPr>
        <p:spPr>
          <a:xfrm>
            <a:off x="6951254" y="3275661"/>
            <a:ext cx="4160520" cy="3108960"/>
          </a:xfrm>
          <a:prstGeom prst="star7">
            <a:avLst>
              <a:gd name="adj" fmla="val 31805"/>
              <a:gd name="hf" fmla="val 102572"/>
              <a:gd name="vf" fmla="val 105210"/>
            </a:avLst>
          </a:prstGeom>
          <a:gradFill flip="none" rotWithShape="1">
            <a:gsLst>
              <a:gs pos="3000">
                <a:schemeClr val="lt1">
                  <a:tint val="93000"/>
                  <a:satMod val="150000"/>
                  <a:shade val="98000"/>
                  <a:lumMod val="27000"/>
                  <a:lumOff val="73000"/>
                </a:schemeClr>
              </a:gs>
              <a:gs pos="97000">
                <a:srgbClr val="FFAFAF"/>
              </a:gs>
              <a:gs pos="53000">
                <a:srgbClr val="FF0000"/>
              </a:gs>
              <a:gs pos="80000">
                <a:srgbClr val="C00000"/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Anadolu’nun fethi bir olaydır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8" y="3196604"/>
            <a:ext cx="5238673" cy="3044176"/>
          </a:xfrm>
          <a:prstGeom prst="rect">
            <a:avLst/>
          </a:prstGeom>
        </p:spPr>
      </p:pic>
      <p:sp>
        <p:nvSpPr>
          <p:cNvPr id="8" name="7-Noktalı Yıldız 7"/>
          <p:cNvSpPr/>
          <p:nvPr/>
        </p:nvSpPr>
        <p:spPr>
          <a:xfrm>
            <a:off x="7171688" y="2710159"/>
            <a:ext cx="4160520" cy="3108960"/>
          </a:xfrm>
          <a:prstGeom prst="star7">
            <a:avLst>
              <a:gd name="adj" fmla="val 31805"/>
              <a:gd name="hf" fmla="val 102572"/>
              <a:gd name="vf" fmla="val 10521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Bir ormanda çıkan yangın yine olaya örnektir.</a:t>
            </a:r>
            <a:endParaRPr lang="tr-TR" dirty="0"/>
          </a:p>
        </p:txBody>
      </p:sp>
      <p:sp>
        <p:nvSpPr>
          <p:cNvPr id="9" name="25 Yuvarlatılmış Dikdörtgen"/>
          <p:cNvSpPr/>
          <p:nvPr/>
        </p:nvSpPr>
        <p:spPr>
          <a:xfrm flipH="1">
            <a:off x="168811" y="5707804"/>
            <a:ext cx="11887199" cy="91688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 de olaya birkaç örnek veriniz.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27942" y="-42749"/>
            <a:ext cx="10515600" cy="748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Olay Nedir?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Çapraz Köşesi Kesik Dikdörtgen 7"/>
          <p:cNvSpPr/>
          <p:nvPr/>
        </p:nvSpPr>
        <p:spPr>
          <a:xfrm>
            <a:off x="393781" y="1023257"/>
            <a:ext cx="5457372" cy="2757714"/>
          </a:xfrm>
          <a:prstGeom prst="snip2DiagRect">
            <a:avLst>
              <a:gd name="adj1" fmla="val 0"/>
              <a:gd name="adj2" fmla="val 20351"/>
            </a:avLst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Yaşanan bir olayın ortaya çıkmasında birden fazla </a:t>
            </a:r>
            <a:r>
              <a:rPr lang="tr-TR" sz="2400" dirty="0" smtClean="0"/>
              <a:t>sebep etkili olabilir. </a:t>
            </a:r>
            <a:r>
              <a:rPr lang="tr-TR" sz="2400" dirty="0"/>
              <a:t>Ayrıca yaşanan olay </a:t>
            </a:r>
            <a:r>
              <a:rPr lang="tr-TR" sz="2400" dirty="0" smtClean="0"/>
              <a:t>birçok </a:t>
            </a:r>
            <a:r>
              <a:rPr lang="tr-TR" sz="2400" dirty="0"/>
              <a:t>sonuçlar ortaya çıkarabilir</a:t>
            </a:r>
            <a:r>
              <a:rPr lang="tr-TR" sz="2400" dirty="0" smtClean="0"/>
              <a:t>. İşte bu duruma olayların çok boyutluluğu denilmektedir.</a:t>
            </a:r>
            <a:endParaRPr lang="tr-TR" sz="2400" dirty="0"/>
          </a:p>
        </p:txBody>
      </p:sp>
      <p:sp>
        <p:nvSpPr>
          <p:cNvPr id="9" name="25 Yuvarlatılmış Dikdörtgen"/>
          <p:cNvSpPr/>
          <p:nvPr/>
        </p:nvSpPr>
        <p:spPr>
          <a:xfrm flipH="1">
            <a:off x="168811" y="5707804"/>
            <a:ext cx="11887199" cy="91688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Olayların birden çok sebebi ve sonucu olmasına ne denir?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911731" y="1057625"/>
            <a:ext cx="3260353" cy="1724891"/>
          </a:xfrm>
          <a:prstGeom prst="wedgeRoundRectCallout">
            <a:avLst>
              <a:gd name="adj1" fmla="val -53499"/>
              <a:gd name="adj2" fmla="val 67126"/>
              <a:gd name="adj3" fmla="val 16667"/>
            </a:avLst>
          </a:prstGeom>
          <a:solidFill>
            <a:schemeClr val="bg1"/>
          </a:solidFill>
          <a:ln w="57150" cmpd="thickThin">
            <a:solidFill>
              <a:srgbClr val="CC00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400" dirty="0" smtClean="0"/>
              <a:t>Olayların çok boyutlu olmasına birkaç örnek veriniz.</a:t>
            </a:r>
            <a:endParaRPr lang="tr-TR" sz="2400" dirty="0"/>
          </a:p>
        </p:txBody>
      </p:sp>
      <p:pic>
        <p:nvPicPr>
          <p:cNvPr id="11" name="Picture 14" descr="PROF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74385" y="2278804"/>
            <a:ext cx="2320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27942" y="-42749"/>
            <a:ext cx="10515600" cy="748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Olayların Çok Boyutluluğu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079183"/>
            <a:ext cx="5227320" cy="29322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41960" y="1079183"/>
            <a:ext cx="5227320" cy="46166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t"/>
            <a:r>
              <a:rPr lang="tr-TR" sz="2400" dirty="0">
                <a:solidFill>
                  <a:srgbClr val="000000"/>
                </a:solidFill>
                <a:latin typeface="cbl"/>
              </a:rPr>
              <a:t>Denizli'de trafik kazası: 15 yaralı! </a:t>
            </a:r>
            <a:endParaRPr lang="tr-TR" sz="2400" b="0" i="0" dirty="0">
              <a:solidFill>
                <a:srgbClr val="000000"/>
              </a:solidFill>
              <a:effectLst/>
              <a:latin typeface="cbl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41960" y="4011383"/>
            <a:ext cx="5227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tr-TR" sz="2400" dirty="0">
                <a:solidFill>
                  <a:srgbClr val="000000"/>
                </a:solidFill>
                <a:latin typeface="cm"/>
              </a:rPr>
              <a:t>Hafriyat kamyonu ile </a:t>
            </a:r>
            <a:r>
              <a:rPr lang="tr-TR" sz="2400" dirty="0" smtClean="0">
                <a:solidFill>
                  <a:srgbClr val="000000"/>
                </a:solidFill>
                <a:latin typeface="cm"/>
              </a:rPr>
              <a:t>servis minibüsünün </a:t>
            </a:r>
            <a:r>
              <a:rPr lang="tr-TR" sz="2400" dirty="0">
                <a:solidFill>
                  <a:srgbClr val="000000"/>
                </a:solidFill>
                <a:latin typeface="cm"/>
              </a:rPr>
              <a:t>çarpışması sonucu 15 kişi yaralandı. Yaralılara ilk müdahale olay yerinde yapılırken daha sonra çevre hastanelere </a:t>
            </a:r>
            <a:r>
              <a:rPr lang="tr-TR" sz="2400" dirty="0" smtClean="0">
                <a:solidFill>
                  <a:srgbClr val="000000"/>
                </a:solidFill>
                <a:latin typeface="cm"/>
              </a:rPr>
              <a:t>kaldırıldılar.</a:t>
            </a:r>
            <a:endParaRPr lang="tr-TR" sz="2400" b="0" i="0" dirty="0">
              <a:solidFill>
                <a:srgbClr val="000000"/>
              </a:solidFill>
              <a:effectLst/>
              <a:latin typeface="cm"/>
            </a:endParaRPr>
          </a:p>
        </p:txBody>
      </p:sp>
      <p:sp>
        <p:nvSpPr>
          <p:cNvPr id="7" name="25 Yuvarlatılmış Dikdörtgen"/>
          <p:cNvSpPr/>
          <p:nvPr/>
        </p:nvSpPr>
        <p:spPr>
          <a:xfrm flipH="1">
            <a:off x="168811" y="5707804"/>
            <a:ext cx="11887199" cy="91688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Yaşanan bu olayın sebepleri neler olabilir?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15 Grup"/>
          <p:cNvGrpSpPr/>
          <p:nvPr/>
        </p:nvGrpSpPr>
        <p:grpSpPr>
          <a:xfrm>
            <a:off x="6478307" y="989029"/>
            <a:ext cx="841776" cy="1202537"/>
            <a:chOff x="1" y="456"/>
            <a:chExt cx="841776" cy="1202537"/>
          </a:xfrm>
          <a:solidFill>
            <a:srgbClr val="99663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1</a:t>
              </a:r>
              <a:endParaRPr lang="tr-TR" sz="2300" dirty="0"/>
            </a:p>
          </p:txBody>
        </p:sp>
      </p:grpSp>
      <p:grpSp>
        <p:nvGrpSpPr>
          <p:cNvPr id="11" name="16 Grup"/>
          <p:cNvGrpSpPr>
            <a:grpSpLocks/>
          </p:cNvGrpSpPr>
          <p:nvPr/>
        </p:nvGrpSpPr>
        <p:grpSpPr bwMode="auto">
          <a:xfrm>
            <a:off x="7321268" y="996990"/>
            <a:ext cx="4587713" cy="781050"/>
            <a:chOff x="841776" y="458"/>
            <a:chExt cx="3658817" cy="781649"/>
          </a:xfrm>
        </p:grpSpPr>
        <p:sp>
          <p:nvSpPr>
            <p:cNvPr id="12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3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99663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fontAlgn="base"/>
              <a:r>
                <a:rPr lang="tr-TR" sz="2400" dirty="0" smtClean="0">
                  <a:solidFill>
                    <a:prstClr val="black"/>
                  </a:solidFill>
                </a:rPr>
                <a:t>Aşırı hız</a:t>
              </a:r>
              <a:endParaRPr lang="tr-TR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15 Grup"/>
          <p:cNvGrpSpPr/>
          <p:nvPr/>
        </p:nvGrpSpPr>
        <p:grpSpPr>
          <a:xfrm>
            <a:off x="6485560" y="2066198"/>
            <a:ext cx="841776" cy="1202537"/>
            <a:chOff x="1" y="456"/>
            <a:chExt cx="841776" cy="1202537"/>
          </a:xfrm>
          <a:solidFill>
            <a:srgbClr val="FF00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2</a:t>
              </a:r>
              <a:endParaRPr lang="tr-TR" sz="2300" dirty="0"/>
            </a:p>
          </p:txBody>
        </p:sp>
      </p:grpSp>
      <p:grpSp>
        <p:nvGrpSpPr>
          <p:cNvPr id="17" name="16 Grup"/>
          <p:cNvGrpSpPr>
            <a:grpSpLocks/>
          </p:cNvGrpSpPr>
          <p:nvPr/>
        </p:nvGrpSpPr>
        <p:grpSpPr bwMode="auto">
          <a:xfrm>
            <a:off x="7328521" y="2074159"/>
            <a:ext cx="4587713" cy="781050"/>
            <a:chOff x="841776" y="458"/>
            <a:chExt cx="3658817" cy="781649"/>
          </a:xfrm>
        </p:grpSpPr>
        <p:sp>
          <p:nvSpPr>
            <p:cNvPr id="18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9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r-TR" sz="2400" dirty="0" smtClean="0">
                  <a:solidFill>
                    <a:prstClr val="black"/>
                  </a:solidFill>
                </a:rPr>
                <a:t>Alkollü araç kullanma</a:t>
              </a:r>
              <a:endPara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15 Grup"/>
          <p:cNvGrpSpPr/>
          <p:nvPr/>
        </p:nvGrpSpPr>
        <p:grpSpPr>
          <a:xfrm>
            <a:off x="6501479" y="3118087"/>
            <a:ext cx="841776" cy="1202537"/>
            <a:chOff x="1" y="456"/>
            <a:chExt cx="841776" cy="1202537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3</a:t>
              </a:r>
              <a:endParaRPr lang="tr-TR" sz="2300" dirty="0"/>
            </a:p>
          </p:txBody>
        </p:sp>
      </p:grpSp>
      <p:grpSp>
        <p:nvGrpSpPr>
          <p:cNvPr id="23" name="16 Grup"/>
          <p:cNvGrpSpPr>
            <a:grpSpLocks/>
          </p:cNvGrpSpPr>
          <p:nvPr/>
        </p:nvGrpSpPr>
        <p:grpSpPr bwMode="auto">
          <a:xfrm>
            <a:off x="7344440" y="3126048"/>
            <a:ext cx="4587713" cy="781050"/>
            <a:chOff x="841776" y="458"/>
            <a:chExt cx="3658817" cy="781649"/>
          </a:xfrm>
        </p:grpSpPr>
        <p:sp>
          <p:nvSpPr>
            <p:cNvPr id="24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25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fontAlgn="base"/>
              <a:r>
                <a:rPr lang="tr-TR" sz="2400" dirty="0" smtClean="0">
                  <a:solidFill>
                    <a:prstClr val="black"/>
                  </a:solidFill>
                </a:rPr>
                <a:t>Trafik ışık ve levhalarına uymama</a:t>
              </a:r>
              <a:endParaRPr lang="tr-TR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15 Grup"/>
          <p:cNvGrpSpPr/>
          <p:nvPr/>
        </p:nvGrpSpPr>
        <p:grpSpPr>
          <a:xfrm>
            <a:off x="6493233" y="4237201"/>
            <a:ext cx="841776" cy="1202537"/>
            <a:chOff x="1" y="456"/>
            <a:chExt cx="841776" cy="1202537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4</a:t>
              </a:r>
              <a:endParaRPr lang="tr-TR" sz="2300" dirty="0"/>
            </a:p>
          </p:txBody>
        </p:sp>
      </p:grpSp>
      <p:grpSp>
        <p:nvGrpSpPr>
          <p:cNvPr id="29" name="16 Grup"/>
          <p:cNvGrpSpPr>
            <a:grpSpLocks/>
          </p:cNvGrpSpPr>
          <p:nvPr/>
        </p:nvGrpSpPr>
        <p:grpSpPr bwMode="auto">
          <a:xfrm>
            <a:off x="7336194" y="4245162"/>
            <a:ext cx="4587713" cy="781050"/>
            <a:chOff x="841776" y="458"/>
            <a:chExt cx="3658817" cy="781649"/>
          </a:xfrm>
        </p:grpSpPr>
        <p:sp>
          <p:nvSpPr>
            <p:cNvPr id="30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31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fontAlgn="base"/>
              <a:r>
                <a:rPr lang="tr-TR" sz="2400" dirty="0" smtClean="0">
                  <a:solidFill>
                    <a:prstClr val="black"/>
                  </a:solidFill>
                </a:rPr>
                <a:t>Araç bakımlarının yapılmaması</a:t>
              </a:r>
              <a:endParaRPr lang="tr-TR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15 Grup"/>
          <p:cNvGrpSpPr/>
          <p:nvPr/>
        </p:nvGrpSpPr>
        <p:grpSpPr>
          <a:xfrm>
            <a:off x="6514134" y="5367689"/>
            <a:ext cx="841776" cy="1202537"/>
            <a:chOff x="1" y="456"/>
            <a:chExt cx="841776" cy="1202537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5</a:t>
              </a:r>
              <a:endParaRPr lang="tr-TR" sz="2300" dirty="0"/>
            </a:p>
          </p:txBody>
        </p:sp>
      </p:grpSp>
      <p:grpSp>
        <p:nvGrpSpPr>
          <p:cNvPr id="35" name="16 Grup"/>
          <p:cNvGrpSpPr>
            <a:grpSpLocks/>
          </p:cNvGrpSpPr>
          <p:nvPr/>
        </p:nvGrpSpPr>
        <p:grpSpPr bwMode="auto">
          <a:xfrm>
            <a:off x="7357095" y="5375650"/>
            <a:ext cx="4587713" cy="781050"/>
            <a:chOff x="841776" y="458"/>
            <a:chExt cx="3658817" cy="781649"/>
          </a:xfrm>
        </p:grpSpPr>
        <p:sp>
          <p:nvSpPr>
            <p:cNvPr id="36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37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r-TR" sz="2400" dirty="0" smtClean="0"/>
                <a:t>Dikkatsizlik</a:t>
              </a:r>
              <a:endParaRPr lang="en-US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6" descr="shutterstock_4446736 (Mediu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409">
            <a:off x="1276836" y="1492926"/>
            <a:ext cx="42465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 rot="20651318">
            <a:off x="1522200" y="2052363"/>
            <a:ext cx="3653468" cy="34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 indent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0000"/>
                </a:solidFill>
              </a:rPr>
              <a:t>Bu olayda da görüldüğü gibi olayların yaşanmasında birden fazla sebep etkili olabilir.  Bu duruma 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olayların çok boyutluluğu 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denir.</a:t>
            </a:r>
            <a:endParaRPr lang="tr-TR" altLang="tr-TR" sz="2400" b="1" dirty="0">
              <a:solidFill>
                <a:srgbClr val="000000"/>
              </a:solidFill>
            </a:endParaRPr>
          </a:p>
        </p:txBody>
      </p:sp>
      <p:sp>
        <p:nvSpPr>
          <p:cNvPr id="41" name="Unvan 1"/>
          <p:cNvSpPr txBox="1">
            <a:spLocks/>
          </p:cNvSpPr>
          <p:nvPr/>
        </p:nvSpPr>
        <p:spPr>
          <a:xfrm>
            <a:off x="127942" y="-42749"/>
            <a:ext cx="10515600" cy="748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Olayların Çok Boyutluluğu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6" y="852949"/>
            <a:ext cx="5017885" cy="334692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62426" y="4166146"/>
            <a:ext cx="5330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Erozyon</a:t>
            </a:r>
            <a:r>
              <a:rPr lang="tr-TR" sz="2400" dirty="0">
                <a:solidFill>
                  <a:srgbClr val="222222"/>
                </a:solidFill>
                <a:latin typeface="arial" panose="020B0604020202020204" pitchFamily="34" charset="0"/>
              </a:rPr>
              <a:t>, diğer adıyla aşınım, yer kabuğunun üzerindeki toprakların, başta akarsular olmak üzere türlü dış etkenlerle </a:t>
            </a:r>
            <a:r>
              <a:rPr lang="tr-TR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aşındırılıp </a:t>
            </a:r>
            <a:r>
              <a:rPr lang="tr-TR" sz="2400" dirty="0">
                <a:solidFill>
                  <a:srgbClr val="222222"/>
                </a:solidFill>
                <a:latin typeface="arial" panose="020B0604020202020204" pitchFamily="34" charset="0"/>
              </a:rPr>
              <a:t>yerinden koparılması, bir yerden başka bir yere taşınması ve biriktirilmesi olayıdır.</a:t>
            </a:r>
            <a:endParaRPr lang="tr-TR" sz="2400" dirty="0"/>
          </a:p>
        </p:txBody>
      </p:sp>
      <p:sp>
        <p:nvSpPr>
          <p:cNvPr id="36" name="25 Yuvarlatılmış Dikdörtgen"/>
          <p:cNvSpPr/>
          <p:nvPr/>
        </p:nvSpPr>
        <p:spPr>
          <a:xfrm flipH="1">
            <a:off x="168811" y="5707804"/>
            <a:ext cx="11887199" cy="91688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Erozyonun sebepler nelerdir?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15 Grup"/>
          <p:cNvGrpSpPr/>
          <p:nvPr/>
        </p:nvGrpSpPr>
        <p:grpSpPr>
          <a:xfrm>
            <a:off x="6478307" y="989029"/>
            <a:ext cx="841776" cy="1202537"/>
            <a:chOff x="1" y="456"/>
            <a:chExt cx="841776" cy="1202537"/>
          </a:xfrm>
          <a:solidFill>
            <a:srgbClr val="996633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8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1</a:t>
              </a:r>
              <a:endParaRPr lang="tr-TR" sz="2300" dirty="0"/>
            </a:p>
          </p:txBody>
        </p:sp>
      </p:grpSp>
      <p:grpSp>
        <p:nvGrpSpPr>
          <p:cNvPr id="40" name="16 Grup"/>
          <p:cNvGrpSpPr>
            <a:grpSpLocks/>
          </p:cNvGrpSpPr>
          <p:nvPr/>
        </p:nvGrpSpPr>
        <p:grpSpPr bwMode="auto">
          <a:xfrm>
            <a:off x="7321268" y="996990"/>
            <a:ext cx="4587713" cy="781050"/>
            <a:chOff x="841776" y="458"/>
            <a:chExt cx="3658817" cy="781649"/>
          </a:xfrm>
        </p:grpSpPr>
        <p:sp>
          <p:nvSpPr>
            <p:cNvPr id="41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2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99663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fontAlgn="base"/>
              <a:r>
                <a:rPr lang="tr-TR" sz="2400" dirty="0" smtClean="0"/>
                <a:t>Toprağı </a:t>
              </a:r>
              <a:r>
                <a:rPr lang="tr-TR" sz="2400" dirty="0"/>
                <a:t>koru­yan bitki örtüsünün yok </a:t>
              </a:r>
              <a:r>
                <a:rPr lang="tr-TR" sz="2400" dirty="0" smtClean="0"/>
                <a:t>olması</a:t>
              </a:r>
              <a:endParaRPr lang="tr-TR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15 Grup"/>
          <p:cNvGrpSpPr/>
          <p:nvPr/>
        </p:nvGrpSpPr>
        <p:grpSpPr>
          <a:xfrm>
            <a:off x="6485560" y="2066198"/>
            <a:ext cx="841776" cy="1202537"/>
            <a:chOff x="1" y="456"/>
            <a:chExt cx="841776" cy="1202537"/>
          </a:xfrm>
          <a:solidFill>
            <a:srgbClr val="FF00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2</a:t>
              </a:r>
              <a:endParaRPr lang="tr-TR" sz="2300" dirty="0"/>
            </a:p>
          </p:txBody>
        </p:sp>
      </p:grpSp>
      <p:grpSp>
        <p:nvGrpSpPr>
          <p:cNvPr id="46" name="16 Grup"/>
          <p:cNvGrpSpPr>
            <a:grpSpLocks/>
          </p:cNvGrpSpPr>
          <p:nvPr/>
        </p:nvGrpSpPr>
        <p:grpSpPr bwMode="auto">
          <a:xfrm>
            <a:off x="7328521" y="2065367"/>
            <a:ext cx="4587713" cy="781050"/>
            <a:chOff x="841776" y="458"/>
            <a:chExt cx="3658817" cy="781649"/>
          </a:xfrm>
        </p:grpSpPr>
        <p:sp>
          <p:nvSpPr>
            <p:cNvPr id="47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48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FF00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r-TR" sz="2400" dirty="0" smtClean="0"/>
                <a:t>Arazinin eğimli olması</a:t>
              </a:r>
              <a:endPara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9" name="15 Grup"/>
          <p:cNvGrpSpPr/>
          <p:nvPr/>
        </p:nvGrpSpPr>
        <p:grpSpPr>
          <a:xfrm>
            <a:off x="6501479" y="3118087"/>
            <a:ext cx="841776" cy="1202537"/>
            <a:chOff x="1" y="456"/>
            <a:chExt cx="841776" cy="1202537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3</a:t>
              </a:r>
              <a:endParaRPr lang="tr-TR" sz="2300" dirty="0"/>
            </a:p>
          </p:txBody>
        </p:sp>
      </p:grpSp>
      <p:grpSp>
        <p:nvGrpSpPr>
          <p:cNvPr id="52" name="16 Grup"/>
          <p:cNvGrpSpPr>
            <a:grpSpLocks/>
          </p:cNvGrpSpPr>
          <p:nvPr/>
        </p:nvGrpSpPr>
        <p:grpSpPr bwMode="auto">
          <a:xfrm>
            <a:off x="7344440" y="3117256"/>
            <a:ext cx="4587713" cy="781050"/>
            <a:chOff x="841776" y="458"/>
            <a:chExt cx="3658817" cy="781649"/>
          </a:xfrm>
        </p:grpSpPr>
        <p:sp>
          <p:nvSpPr>
            <p:cNvPr id="53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54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fontAlgn="base"/>
              <a:r>
                <a:rPr lang="tr-TR" sz="2400" dirty="0" smtClean="0"/>
                <a:t>Toprağın </a:t>
              </a:r>
              <a:r>
                <a:rPr lang="tr-TR" sz="2400" dirty="0"/>
                <a:t>yapısı</a:t>
              </a:r>
              <a:endParaRPr lang="tr-TR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15 Grup"/>
          <p:cNvGrpSpPr/>
          <p:nvPr/>
        </p:nvGrpSpPr>
        <p:grpSpPr>
          <a:xfrm>
            <a:off x="6493233" y="4237201"/>
            <a:ext cx="841776" cy="1202537"/>
            <a:chOff x="1" y="456"/>
            <a:chExt cx="841776" cy="1202537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6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4</a:t>
              </a:r>
              <a:endParaRPr lang="tr-TR" sz="2300" dirty="0"/>
            </a:p>
          </p:txBody>
        </p:sp>
      </p:grpSp>
      <p:grpSp>
        <p:nvGrpSpPr>
          <p:cNvPr id="58" name="16 Grup"/>
          <p:cNvGrpSpPr>
            <a:grpSpLocks/>
          </p:cNvGrpSpPr>
          <p:nvPr/>
        </p:nvGrpSpPr>
        <p:grpSpPr bwMode="auto">
          <a:xfrm>
            <a:off x="7336194" y="4236370"/>
            <a:ext cx="4587713" cy="781050"/>
            <a:chOff x="841776" y="458"/>
            <a:chExt cx="3658817" cy="781649"/>
          </a:xfrm>
        </p:grpSpPr>
        <p:sp>
          <p:nvSpPr>
            <p:cNvPr id="59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60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fontAlgn="base"/>
              <a:r>
                <a:rPr lang="tr-TR" sz="2400" dirty="0" smtClean="0"/>
                <a:t>Yıllık </a:t>
              </a:r>
              <a:r>
                <a:rPr lang="tr-TR" sz="2400" dirty="0"/>
                <a:t>yağış </a:t>
              </a:r>
              <a:r>
                <a:rPr lang="tr-TR" sz="2400" dirty="0" smtClean="0"/>
                <a:t>miktarı ve türü</a:t>
              </a:r>
              <a:endParaRPr lang="tr-TR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15 Grup"/>
          <p:cNvGrpSpPr/>
          <p:nvPr/>
        </p:nvGrpSpPr>
        <p:grpSpPr>
          <a:xfrm>
            <a:off x="6514134" y="5367689"/>
            <a:ext cx="841776" cy="1202537"/>
            <a:chOff x="1" y="456"/>
            <a:chExt cx="841776" cy="1202537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2" name="43 Köşeli Çift Ayraç"/>
            <p:cNvSpPr/>
            <p:nvPr/>
          </p:nvSpPr>
          <p:spPr>
            <a:xfrm rot="5400000">
              <a:off x="-180380" y="180837"/>
              <a:ext cx="1202537" cy="841776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Köşeli Çift Ayraç 4"/>
            <p:cNvSpPr/>
            <p:nvPr/>
          </p:nvSpPr>
          <p:spPr>
            <a:xfrm>
              <a:off x="1" y="421344"/>
              <a:ext cx="841776" cy="36076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605" tIns="14605" rIns="14605" bIns="1460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300" dirty="0" smtClean="0"/>
                <a:t>5</a:t>
              </a:r>
              <a:endParaRPr lang="tr-TR" sz="2300" dirty="0"/>
            </a:p>
          </p:txBody>
        </p:sp>
      </p:grpSp>
      <p:grpSp>
        <p:nvGrpSpPr>
          <p:cNvPr id="64" name="16 Grup"/>
          <p:cNvGrpSpPr>
            <a:grpSpLocks/>
          </p:cNvGrpSpPr>
          <p:nvPr/>
        </p:nvGrpSpPr>
        <p:grpSpPr bwMode="auto">
          <a:xfrm>
            <a:off x="7357095" y="5358066"/>
            <a:ext cx="4587713" cy="781050"/>
            <a:chOff x="841776" y="458"/>
            <a:chExt cx="3658817" cy="781649"/>
          </a:xfrm>
        </p:grpSpPr>
        <p:sp>
          <p:nvSpPr>
            <p:cNvPr id="65" name="46 Aynı Yanın Köşesi Yuvarlatılmış Dikdörtgen"/>
            <p:cNvSpPr>
              <a:spLocks noChangeArrowheads="1"/>
            </p:cNvSpPr>
            <p:nvPr/>
          </p:nvSpPr>
          <p:spPr bwMode="auto">
            <a:xfrm rot="5400000">
              <a:off x="2280360" y="-1438127"/>
              <a:ext cx="781649" cy="3658817"/>
            </a:xfrm>
            <a:custGeom>
              <a:avLst/>
              <a:gdLst>
                <a:gd name="T0" fmla="*/ 781649 w 781649"/>
                <a:gd name="T1" fmla="*/ 1829409 h 3658817"/>
                <a:gd name="T2" fmla="*/ 390825 w 781649"/>
                <a:gd name="T3" fmla="*/ 3658817 h 3658817"/>
                <a:gd name="T4" fmla="*/ 0 w 781649"/>
                <a:gd name="T5" fmla="*/ 1829409 h 3658817"/>
                <a:gd name="T6" fmla="*/ 390825 w 781649"/>
                <a:gd name="T7" fmla="*/ 0 h 365881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8157 w 781649"/>
                <a:gd name="T13" fmla="*/ 38157 h 3658817"/>
                <a:gd name="T14" fmla="*/ 743492 w 781649"/>
                <a:gd name="T15" fmla="*/ 3658817 h 365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1649" h="3658817">
                  <a:moveTo>
                    <a:pt x="130277" y="0"/>
                  </a:moveTo>
                  <a:lnTo>
                    <a:pt x="651372" y="0"/>
                  </a:lnTo>
                  <a:lnTo>
                    <a:pt x="651371" y="0"/>
                  </a:lnTo>
                  <a:cubicBezTo>
                    <a:pt x="723322" y="0"/>
                    <a:pt x="781649" y="58326"/>
                    <a:pt x="781649" y="130277"/>
                  </a:cubicBezTo>
                  <a:lnTo>
                    <a:pt x="781649" y="3658817"/>
                  </a:lnTo>
                  <a:lnTo>
                    <a:pt x="0" y="3658817"/>
                  </a:lnTo>
                  <a:lnTo>
                    <a:pt x="0" y="130277"/>
                  </a:lnTo>
                  <a:cubicBezTo>
                    <a:pt x="0" y="58326"/>
                    <a:pt x="58326" y="0"/>
                    <a:pt x="1302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66" name="Aynı Yanın Köşesi Yuvarlatılmış Dikdörtgen 6"/>
            <p:cNvSpPr>
              <a:spLocks noChangeArrowheads="1"/>
            </p:cNvSpPr>
            <p:nvPr/>
          </p:nvSpPr>
          <p:spPr bwMode="auto">
            <a:xfrm>
              <a:off x="841776" y="38587"/>
              <a:ext cx="3620721" cy="705391"/>
            </a:xfrm>
            <a:prstGeom prst="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13792" tIns="10160" rIns="10160" bIns="10160" anchor="ctr"/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tr-TR" sz="2400" dirty="0" smtClean="0"/>
                <a:t>İnsanların yanlış tarım uygulamaları</a:t>
              </a:r>
              <a:endParaRPr lang="en-US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Picture 6" descr="shutterstock_4446736 (Mediu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409">
            <a:off x="1358528" y="1542935"/>
            <a:ext cx="42465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5"/>
          <p:cNvSpPr>
            <a:spLocks noChangeArrowheads="1"/>
          </p:cNvSpPr>
          <p:nvPr/>
        </p:nvSpPr>
        <p:spPr bwMode="auto">
          <a:xfrm rot="20651318">
            <a:off x="1522200" y="2052363"/>
            <a:ext cx="3653468" cy="34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 indent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0000"/>
                </a:solidFill>
              </a:rPr>
              <a:t>Bir olayın meydana gelmesi tek bir nedene bağlı olmayabilir. </a:t>
            </a:r>
            <a:endParaRPr lang="tr-TR" altLang="tr-TR" sz="2400" b="1" dirty="0">
              <a:solidFill>
                <a:srgbClr val="000000"/>
              </a:solidFill>
            </a:endParaRPr>
          </a:p>
        </p:txBody>
      </p:sp>
      <p:sp>
        <p:nvSpPr>
          <p:cNvPr id="70" name="Unvan 1"/>
          <p:cNvSpPr txBox="1">
            <a:spLocks/>
          </p:cNvSpPr>
          <p:nvPr/>
        </p:nvSpPr>
        <p:spPr>
          <a:xfrm>
            <a:off x="127942" y="-42749"/>
            <a:ext cx="10515600" cy="748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Olayların Çok Boyutluluğu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" y="1032056"/>
            <a:ext cx="5314950" cy="2714625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331010" y="3690929"/>
            <a:ext cx="3260353" cy="1566871"/>
          </a:xfrm>
          <a:prstGeom prst="wedgeRoundRectCallout">
            <a:avLst>
              <a:gd name="adj1" fmla="val -62614"/>
              <a:gd name="adj2" fmla="val 5120"/>
              <a:gd name="adj3" fmla="val 16667"/>
            </a:avLst>
          </a:prstGeom>
          <a:solidFill>
            <a:schemeClr val="bg1"/>
          </a:solidFill>
          <a:ln w="57150" cmpd="thickThin">
            <a:solidFill>
              <a:srgbClr val="CC00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400" dirty="0" smtClean="0"/>
              <a:t>Göç bir olaydır. Göçlerin sonucunda neler ortaya çıkar?</a:t>
            </a:r>
            <a:endParaRPr lang="tr-TR" sz="2400" dirty="0"/>
          </a:p>
        </p:txBody>
      </p:sp>
      <p:pic>
        <p:nvPicPr>
          <p:cNvPr id="12" name="Picture 14" descr="PROF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17705" y="3341794"/>
            <a:ext cx="2320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496368" y="986336"/>
            <a:ext cx="5299501" cy="879475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rgbClr val="000000"/>
              </a:solidFill>
            </a:endParaRPr>
          </a:p>
        </p:txBody>
      </p:sp>
      <p:sp>
        <p:nvSpPr>
          <p:cNvPr id="14" name="Metin kutusu 13"/>
          <p:cNvSpPr txBox="1">
            <a:spLocks noChangeArrowheads="1"/>
          </p:cNvSpPr>
          <p:nvPr/>
        </p:nvSpPr>
        <p:spPr bwMode="auto">
          <a:xfrm>
            <a:off x="7353617" y="1045629"/>
            <a:ext cx="4413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/>
              <a:t>Nüfus arttığı için konut ihtiyacı ve fiyatları artar.</a:t>
            </a:r>
            <a:endParaRPr lang="tr-TR" altLang="tr-TR" sz="240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55" y="929186"/>
            <a:ext cx="13192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8 Metin kutusu"/>
          <p:cNvSpPr txBox="1">
            <a:spLocks noChangeArrowheads="1"/>
          </p:cNvSpPr>
          <p:nvPr/>
        </p:nvSpPr>
        <p:spPr bwMode="auto">
          <a:xfrm>
            <a:off x="6685280" y="997449"/>
            <a:ext cx="623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>
                <a:solidFill>
                  <a:srgbClr val="00B0F0"/>
                </a:solidFill>
                <a:latin typeface="Bernard MT Condensed" panose="02050806060905020404" pitchFamily="18" charset="0"/>
              </a:rPr>
              <a:t>1.</a:t>
            </a: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475730" y="2078536"/>
            <a:ext cx="5300582" cy="877888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rgbClr val="000000"/>
              </a:solidFill>
            </a:endParaRPr>
          </a:p>
        </p:txBody>
      </p:sp>
      <p:sp>
        <p:nvSpPr>
          <p:cNvPr id="18" name="Metin kutusu 17"/>
          <p:cNvSpPr txBox="1">
            <a:spLocks noChangeArrowheads="1"/>
          </p:cNvSpPr>
          <p:nvPr/>
        </p:nvSpPr>
        <p:spPr bwMode="auto">
          <a:xfrm>
            <a:off x="7344092" y="2321424"/>
            <a:ext cx="441316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/>
              <a:t>Trafik yoğunluğu artar.</a:t>
            </a:r>
            <a:endParaRPr lang="tr-TR" altLang="tr-TR" sz="2400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05" y="2021386"/>
            <a:ext cx="13176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8 Metin kutusu"/>
          <p:cNvSpPr txBox="1">
            <a:spLocks noChangeArrowheads="1"/>
          </p:cNvSpPr>
          <p:nvPr/>
        </p:nvSpPr>
        <p:spPr bwMode="auto">
          <a:xfrm>
            <a:off x="6664643" y="2089649"/>
            <a:ext cx="70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>
                <a:solidFill>
                  <a:srgbClr val="FF0000"/>
                </a:solidFill>
                <a:latin typeface="Bernard MT Condensed" panose="02050806060905020404" pitchFamily="18" charset="0"/>
              </a:rPr>
              <a:t>2.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496368" y="3197724"/>
            <a:ext cx="5299501" cy="879475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rgbClr val="000000"/>
              </a:solidFill>
            </a:endParaRPr>
          </a:p>
        </p:txBody>
      </p:sp>
      <p:sp>
        <p:nvSpPr>
          <p:cNvPr id="22" name="Metin kutusu 21"/>
          <p:cNvSpPr txBox="1">
            <a:spLocks noChangeArrowheads="1"/>
          </p:cNvSpPr>
          <p:nvPr/>
        </p:nvSpPr>
        <p:spPr bwMode="auto">
          <a:xfrm>
            <a:off x="7363143" y="3207884"/>
            <a:ext cx="43941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/>
              <a:t>Okullarda sınıflar kalabalıklaşır.</a:t>
            </a:r>
            <a:endParaRPr lang="tr-TR" altLang="tr-TR" sz="2400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55" y="3142161"/>
            <a:ext cx="1319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8 Metin kutusu"/>
          <p:cNvSpPr txBox="1">
            <a:spLocks noChangeArrowheads="1"/>
          </p:cNvSpPr>
          <p:nvPr/>
        </p:nvSpPr>
        <p:spPr bwMode="auto">
          <a:xfrm>
            <a:off x="6685280" y="3210424"/>
            <a:ext cx="7032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>
                <a:solidFill>
                  <a:srgbClr val="00B050"/>
                </a:solidFill>
                <a:latin typeface="Bernard MT Condensed" panose="02050806060905020404" pitchFamily="18" charset="0"/>
              </a:rPr>
              <a:t>3.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515418" y="4313080"/>
            <a:ext cx="5299501" cy="879475"/>
          </a:xfrm>
          <a:prstGeom prst="roundRect">
            <a:avLst>
              <a:gd name="adj" fmla="val 16667"/>
            </a:avLst>
          </a:prstGeom>
          <a:ln w="28575">
            <a:solidFill>
              <a:schemeClr val="accent4">
                <a:lumMod val="75000"/>
              </a:schemeClr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Metin kutusu 25"/>
          <p:cNvSpPr txBox="1">
            <a:spLocks noChangeArrowheads="1"/>
          </p:cNvSpPr>
          <p:nvPr/>
        </p:nvSpPr>
        <p:spPr bwMode="auto">
          <a:xfrm>
            <a:off x="7382193" y="4326324"/>
            <a:ext cx="43941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/>
              <a:t>İş gücü artar ve işçi fiyatları ucuzlar.</a:t>
            </a:r>
            <a:endParaRPr lang="tr-TR" altLang="tr-TR" sz="2400" dirty="0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05" y="4257517"/>
            <a:ext cx="1319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8 Metin kutusu"/>
          <p:cNvSpPr txBox="1">
            <a:spLocks noChangeArrowheads="1"/>
          </p:cNvSpPr>
          <p:nvPr/>
        </p:nvSpPr>
        <p:spPr bwMode="auto">
          <a:xfrm>
            <a:off x="6704330" y="4325780"/>
            <a:ext cx="7032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 dirty="0" smtClean="0">
                <a:solidFill>
                  <a:srgbClr val="996633"/>
                </a:solidFill>
                <a:latin typeface="Bernard MT Condensed" panose="02050806060905020404" pitchFamily="18" charset="0"/>
              </a:rPr>
              <a:t>4.</a:t>
            </a:r>
            <a:endParaRPr lang="tr-TR" altLang="tr-TR" sz="5400" dirty="0">
              <a:solidFill>
                <a:srgbClr val="996633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6519228" y="5448460"/>
            <a:ext cx="5299501" cy="879475"/>
          </a:xfrm>
          <a:prstGeom prst="roundRect">
            <a:avLst>
              <a:gd name="adj" fmla="val 16667"/>
            </a:avLst>
          </a:prstGeom>
          <a:ln w="28575">
            <a:solidFill>
              <a:srgbClr val="FF00FF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Metin kutusu 32"/>
          <p:cNvSpPr txBox="1">
            <a:spLocks noChangeArrowheads="1"/>
          </p:cNvSpPr>
          <p:nvPr/>
        </p:nvSpPr>
        <p:spPr bwMode="auto">
          <a:xfrm>
            <a:off x="7407593" y="5461160"/>
            <a:ext cx="43941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/>
              <a:t>Gecekondulaşma ve çarpık kentleşme ortaya çıkar.</a:t>
            </a:r>
            <a:endParaRPr lang="tr-TR" altLang="tr-TR" sz="2400" dirty="0"/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15" y="5392897"/>
            <a:ext cx="1319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8 Metin kutusu"/>
          <p:cNvSpPr txBox="1">
            <a:spLocks noChangeArrowheads="1"/>
          </p:cNvSpPr>
          <p:nvPr/>
        </p:nvSpPr>
        <p:spPr bwMode="auto">
          <a:xfrm>
            <a:off x="6708140" y="5461160"/>
            <a:ext cx="7032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 dirty="0" smtClean="0">
                <a:solidFill>
                  <a:srgbClr val="FF00FF"/>
                </a:solidFill>
                <a:latin typeface="Bernard MT Condensed" panose="02050806060905020404" pitchFamily="18" charset="0"/>
              </a:rPr>
              <a:t>5.</a:t>
            </a:r>
            <a:endParaRPr lang="tr-TR" altLang="tr-TR" sz="5400" dirty="0">
              <a:solidFill>
                <a:srgbClr val="FF00FF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6" name="Picture 6" descr="shutterstock_4446736 (Medium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409">
            <a:off x="1276836" y="1492926"/>
            <a:ext cx="424656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"/>
          <p:cNvSpPr>
            <a:spLocks noChangeArrowheads="1"/>
          </p:cNvSpPr>
          <p:nvPr/>
        </p:nvSpPr>
        <p:spPr bwMode="auto">
          <a:xfrm rot="20651318">
            <a:off x="1522200" y="2052363"/>
            <a:ext cx="3653468" cy="34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2075" indent="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0000"/>
                </a:solidFill>
              </a:rPr>
              <a:t>Bu olayda da görüldüğü gibi olayların birden çok sonucu olabilir. </a:t>
            </a:r>
          </a:p>
        </p:txBody>
      </p:sp>
      <p:sp>
        <p:nvSpPr>
          <p:cNvPr id="29" name="Unvan 1"/>
          <p:cNvSpPr txBox="1">
            <a:spLocks/>
          </p:cNvSpPr>
          <p:nvPr/>
        </p:nvSpPr>
        <p:spPr>
          <a:xfrm>
            <a:off x="127942" y="-42749"/>
            <a:ext cx="10515600" cy="748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Olayların Çok Boyutluluğu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6" grpId="0"/>
      <p:bldP spid="17" grpId="0" animBg="1"/>
      <p:bldP spid="18" grpId="0"/>
      <p:bldP spid="20" grpId="0"/>
      <p:bldP spid="21" grpId="0" animBg="1"/>
      <p:bldP spid="22" grpId="0"/>
      <p:bldP spid="24" grpId="0"/>
      <p:bldP spid="25" grpId="0" animBg="1"/>
      <p:bldP spid="26" grpId="0"/>
      <p:bldP spid="28" grpId="0"/>
      <p:bldP spid="32" grpId="0" animBg="1"/>
      <p:bldP spid="33" grpId="0"/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914399" y="1203776"/>
            <a:ext cx="11030857" cy="923925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rgbClr val="000000"/>
              </a:solidFill>
            </a:endParaRPr>
          </a:p>
        </p:txBody>
      </p:sp>
      <p:sp>
        <p:nvSpPr>
          <p:cNvPr id="38" name="Metin kutusu 37"/>
          <p:cNvSpPr txBox="1">
            <a:spLocks noChangeArrowheads="1"/>
          </p:cNvSpPr>
          <p:nvPr/>
        </p:nvSpPr>
        <p:spPr bwMode="auto">
          <a:xfrm>
            <a:off x="1789113" y="1443945"/>
            <a:ext cx="10025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</a:rPr>
              <a:t>Olayların birden çok sebebi ve sonucu olabilir.</a:t>
            </a:r>
            <a:endParaRPr lang="tr-TR" altLang="tr-TR" sz="2400" dirty="0">
              <a:solidFill>
                <a:srgbClr val="000000"/>
              </a:solidFill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721">
            <a:off x="68263" y="896938"/>
            <a:ext cx="17256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8 Metin kutusu"/>
          <p:cNvSpPr txBox="1">
            <a:spLocks noChangeArrowheads="1"/>
          </p:cNvSpPr>
          <p:nvPr/>
        </p:nvSpPr>
        <p:spPr bwMode="auto">
          <a:xfrm>
            <a:off x="636588" y="1073150"/>
            <a:ext cx="623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 dirty="0">
                <a:solidFill>
                  <a:srgbClr val="00B0F0"/>
                </a:solidFill>
                <a:latin typeface="Bernard MT Condensed" panose="02050806060905020404" pitchFamily="18" charset="0"/>
              </a:rPr>
              <a:t>1.</a:t>
            </a: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892631" y="2473774"/>
            <a:ext cx="11030857" cy="923925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rgbClr val="000000"/>
              </a:solidFill>
            </a:endParaRPr>
          </a:p>
        </p:txBody>
      </p:sp>
      <p:sp>
        <p:nvSpPr>
          <p:cNvPr id="45" name="Metin kutusu 44"/>
          <p:cNvSpPr txBox="1">
            <a:spLocks noChangeArrowheads="1"/>
          </p:cNvSpPr>
          <p:nvPr/>
        </p:nvSpPr>
        <p:spPr bwMode="auto">
          <a:xfrm>
            <a:off x="1767345" y="2713943"/>
            <a:ext cx="10025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</a:rPr>
              <a:t>Bir olaydan herkes aynı şekilde etkilenmez. </a:t>
            </a:r>
            <a:endParaRPr lang="tr-TR" altLang="tr-TR" sz="2400" dirty="0">
              <a:solidFill>
                <a:srgbClr val="000000"/>
              </a:solidFill>
            </a:endParaRPr>
          </a:p>
        </p:txBody>
      </p:sp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721">
            <a:off x="46495" y="2166936"/>
            <a:ext cx="17256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8 Metin kutusu"/>
          <p:cNvSpPr txBox="1">
            <a:spLocks noChangeArrowheads="1"/>
          </p:cNvSpPr>
          <p:nvPr/>
        </p:nvSpPr>
        <p:spPr bwMode="auto">
          <a:xfrm>
            <a:off x="614820" y="2343148"/>
            <a:ext cx="704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2.</a:t>
            </a:r>
            <a:endParaRPr lang="tr-TR" altLang="tr-TR" sz="5400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auto">
          <a:xfrm>
            <a:off x="892631" y="3751033"/>
            <a:ext cx="11030857" cy="923925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rgbClr val="000000"/>
              </a:solidFill>
            </a:endParaRPr>
          </a:p>
        </p:txBody>
      </p:sp>
      <p:sp>
        <p:nvSpPr>
          <p:cNvPr id="53" name="Metin kutusu 52"/>
          <p:cNvSpPr txBox="1">
            <a:spLocks noChangeArrowheads="1"/>
          </p:cNvSpPr>
          <p:nvPr/>
        </p:nvSpPr>
        <p:spPr bwMode="auto">
          <a:xfrm>
            <a:off x="1767345" y="3991202"/>
            <a:ext cx="10025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</a:rPr>
              <a:t>Bir olayın sonucu başka bir olayın sebebi olabilir.</a:t>
            </a:r>
            <a:endParaRPr lang="tr-TR" altLang="tr-TR" sz="2400" dirty="0">
              <a:solidFill>
                <a:srgbClr val="000000"/>
              </a:solidFill>
            </a:endParaRPr>
          </a:p>
        </p:txBody>
      </p:sp>
      <p:pic>
        <p:nvPicPr>
          <p:cNvPr id="54" name="Resim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721">
            <a:off x="46495" y="3444195"/>
            <a:ext cx="17256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8 Metin kutusu"/>
          <p:cNvSpPr txBox="1">
            <a:spLocks noChangeArrowheads="1"/>
          </p:cNvSpPr>
          <p:nvPr/>
        </p:nvSpPr>
        <p:spPr bwMode="auto">
          <a:xfrm>
            <a:off x="614820" y="3620407"/>
            <a:ext cx="704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3.</a:t>
            </a:r>
            <a:endParaRPr lang="tr-TR" altLang="tr-TR" sz="5400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870863" y="5021031"/>
            <a:ext cx="11030857" cy="923925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  <a:prstDash val="sysDash"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390" dirty="0">
              <a:solidFill>
                <a:srgbClr val="000000"/>
              </a:solidFill>
            </a:endParaRPr>
          </a:p>
        </p:txBody>
      </p:sp>
      <p:sp>
        <p:nvSpPr>
          <p:cNvPr id="57" name="Metin kutusu 56"/>
          <p:cNvSpPr txBox="1">
            <a:spLocks noChangeArrowheads="1"/>
          </p:cNvSpPr>
          <p:nvPr/>
        </p:nvSpPr>
        <p:spPr bwMode="auto">
          <a:xfrm>
            <a:off x="1745577" y="5261200"/>
            <a:ext cx="10025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dirty="0" smtClean="0">
                <a:solidFill>
                  <a:srgbClr val="000000"/>
                </a:solidFill>
              </a:rPr>
              <a:t>Her olay bizi etkilemediği gibi görmediğimiz olaylar da bizi etkileyebilir.</a:t>
            </a:r>
            <a:endParaRPr lang="tr-TR" altLang="tr-TR" sz="2400" dirty="0">
              <a:solidFill>
                <a:srgbClr val="000000"/>
              </a:solidFill>
            </a:endParaRPr>
          </a:p>
        </p:txBody>
      </p:sp>
      <p:pic>
        <p:nvPicPr>
          <p:cNvPr id="58" name="Resim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0721">
            <a:off x="24727" y="4714193"/>
            <a:ext cx="17256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8 Metin kutusu"/>
          <p:cNvSpPr txBox="1">
            <a:spLocks noChangeArrowheads="1"/>
          </p:cNvSpPr>
          <p:nvPr/>
        </p:nvSpPr>
        <p:spPr bwMode="auto">
          <a:xfrm>
            <a:off x="593052" y="4890405"/>
            <a:ext cx="704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54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4.</a:t>
            </a:r>
            <a:endParaRPr lang="tr-TR" altLang="tr-TR" sz="5400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127942" y="-42749"/>
            <a:ext cx="10515600" cy="748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Olayların Çok Boyutluluğunun Özellikleri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/>
      <p:bldP spid="44" grpId="0" animBg="1"/>
      <p:bldP spid="45" grpId="0"/>
      <p:bldP spid="47" grpId="0"/>
      <p:bldP spid="52" grpId="0" animBg="1"/>
      <p:bldP spid="53" grpId="0"/>
      <p:bldP spid="55" grpId="0"/>
      <p:bldP spid="56" grpId="0" animBg="1"/>
      <p:bldP spid="57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12" name="Yuvarlatılmış Dikdörtgen 11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r-TR" altLang="tr-TR" sz="2800" dirty="0"/>
                <a:t>Bir olayın </a:t>
              </a:r>
              <a:r>
                <a:rPr lang="tr-TR" altLang="tr-TR" sz="2800" dirty="0" smtClean="0"/>
                <a:t>sonucu, </a:t>
              </a:r>
              <a:r>
                <a:rPr lang="tr-TR" altLang="tr-TR" sz="2800" dirty="0"/>
                <a:t>başka bir olayın sebebi olabilir.</a:t>
              </a:r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-566219" y="2770918"/>
            <a:ext cx="5623892" cy="4227355"/>
            <a:chOff x="3407317" y="726803"/>
            <a:chExt cx="5623892" cy="422735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20" name="Yuvarlatılmış Dikdörtgen 19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6925592" y="2785206"/>
            <a:ext cx="5623892" cy="4227355"/>
            <a:chOff x="5295658" y="1080660"/>
            <a:chExt cx="5623892" cy="4227355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39088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 23"/>
          <p:cNvGrpSpPr/>
          <p:nvPr/>
        </p:nvGrpSpPr>
        <p:grpSpPr>
          <a:xfrm>
            <a:off x="349622" y="787721"/>
            <a:ext cx="11497237" cy="2831008"/>
            <a:chOff x="349622" y="787721"/>
            <a:chExt cx="11497237" cy="2831008"/>
          </a:xfrm>
        </p:grpSpPr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22" y="787721"/>
              <a:ext cx="11497237" cy="2831008"/>
            </a:xfrm>
            <a:prstGeom prst="rect">
              <a:avLst/>
            </a:prstGeom>
          </p:spPr>
        </p:pic>
        <p:sp>
          <p:nvSpPr>
            <p:cNvPr id="26" name="Yuvarlatılmış Dikdörtgen 25"/>
            <p:cNvSpPr/>
            <p:nvPr/>
          </p:nvSpPr>
          <p:spPr>
            <a:xfrm>
              <a:off x="349622" y="862082"/>
              <a:ext cx="11260941" cy="2756647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tr-TR" altLang="tr-TR" sz="2800" dirty="0"/>
                <a:t>Bütün olaylar bizi etkilemektedir.</a:t>
              </a:r>
            </a:p>
            <a:p>
              <a:pPr>
                <a:spcBef>
                  <a:spcPct val="20000"/>
                </a:spcBef>
                <a:defRPr/>
              </a:pPr>
              <a:endParaRPr lang="tr-TR" sz="28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2852" y="4519035"/>
            <a:ext cx="1255821" cy="10756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94" y="4470863"/>
            <a:ext cx="1304364" cy="1117188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6887582" y="2811877"/>
            <a:ext cx="5623892" cy="4227355"/>
            <a:chOff x="3407317" y="726803"/>
            <a:chExt cx="5623892" cy="422735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317" y="726803"/>
              <a:ext cx="5623892" cy="4227355"/>
            </a:xfrm>
            <a:prstGeom prst="rect">
              <a:avLst/>
            </a:prstGeom>
          </p:spPr>
        </p:pic>
        <p:sp>
          <p:nvSpPr>
            <p:cNvPr id="14" name="Yuvarlatılmış Dikdörtgen 13"/>
            <p:cNvSpPr/>
            <p:nvPr/>
          </p:nvSpPr>
          <p:spPr>
            <a:xfrm>
              <a:off x="5087470" y="255136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TEBRİKLER</a:t>
              </a:r>
              <a:endParaRPr lang="tr-TR" sz="2800" dirty="0"/>
            </a:p>
          </p:txBody>
        </p:sp>
      </p:grpSp>
      <p:sp>
        <p:nvSpPr>
          <p:cNvPr id="21" name="29 Yuvarlatılmış Dikdörtgen">
            <a:hlinkClick r:id="" action="ppaction://hlinkshowjump?jump=nextslide"/>
          </p:cNvPr>
          <p:cNvSpPr/>
          <p:nvPr/>
        </p:nvSpPr>
        <p:spPr>
          <a:xfrm>
            <a:off x="4766494" y="5594646"/>
            <a:ext cx="2768516" cy="10206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 smtClean="0">
                <a:solidFill>
                  <a:srgbClr val="000000"/>
                </a:solidFill>
                <a:latin typeface="matemitoo" panose="020B0500000000000000" pitchFamily="34" charset="-94"/>
              </a:rPr>
              <a:t>YENİ SORU</a:t>
            </a:r>
            <a:endParaRPr lang="tr-TR" sz="3600" dirty="0">
              <a:solidFill>
                <a:srgbClr val="000000"/>
              </a:solidFill>
              <a:latin typeface="matemitoo" panose="020B0500000000000000" pitchFamily="34" charset="-94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-366945" y="2811878"/>
            <a:ext cx="5623892" cy="4227355"/>
            <a:chOff x="5295658" y="1080660"/>
            <a:chExt cx="5623892" cy="4227355"/>
          </a:xfrm>
        </p:grpSpPr>
        <p:pic>
          <p:nvPicPr>
            <p:cNvPr id="22" name="Resim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658" y="1080660"/>
              <a:ext cx="5623892" cy="4227355"/>
            </a:xfrm>
            <a:prstGeom prst="rect">
              <a:avLst/>
            </a:prstGeom>
          </p:spPr>
        </p:pic>
        <p:sp>
          <p:nvSpPr>
            <p:cNvPr id="23" name="Yuvarlatılmış Dikdörtgen 22"/>
            <p:cNvSpPr/>
            <p:nvPr/>
          </p:nvSpPr>
          <p:spPr>
            <a:xfrm>
              <a:off x="7166119" y="2930828"/>
              <a:ext cx="2424202" cy="578224"/>
            </a:xfrm>
            <a:prstGeom prst="roundRect">
              <a:avLst>
                <a:gd name="adj" fmla="val 3984"/>
              </a:avLst>
            </a:prstGeom>
            <a:noFill/>
            <a:ln w="12700"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/>
                <a:t>MAALESEF BİLEMEDİNİZ</a:t>
              </a:r>
              <a:endParaRPr lang="tr-TR" sz="2400" dirty="0"/>
            </a:p>
          </p:txBody>
        </p:sp>
      </p:grpSp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0" y="45222"/>
            <a:ext cx="12192000" cy="617514"/>
          </a:xfrm>
          <a:noFill/>
          <a:ln>
            <a:noFill/>
          </a:ln>
          <a:effectLst>
            <a:outerShdw blurRad="50800" dist="114300" dir="17040000" sx="113000" sy="113000" algn="bl" rotWithShape="0">
              <a:schemeClr val="accent2">
                <a:lumMod val="75000"/>
                <a:alpha val="40000"/>
              </a:schemeClr>
            </a:outerShdw>
          </a:effectLst>
        </p:spPr>
        <p:txBody>
          <a:bodyPr>
            <a:noAutofit/>
            <a:scene3d>
              <a:camera prst="perspectiveFront"/>
              <a:lightRig rig="threePt" dir="t"/>
            </a:scene3d>
            <a:sp3d extrusionH="57150" prstMaterial="dkEdge">
              <a:bevelT w="82550" h="38100" prst="coolSlant"/>
              <a:bevelB h="25400" prst="softRound"/>
              <a:extrusionClr>
                <a:srgbClr val="FF0000"/>
              </a:extrusionClr>
            </a:sp3d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Şimdi Sıra Sizde</a:t>
            </a:r>
          </a:p>
        </p:txBody>
      </p:sp>
    </p:spTree>
    <p:extLst>
      <p:ext uri="{BB962C8B-B14F-4D97-AF65-F5344CB8AC3E}">
        <p14:creationId xmlns:p14="http://schemas.microsoft.com/office/powerpoint/2010/main" val="36487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öt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604</TotalTime>
  <Words>797</Words>
  <Application>Microsoft Office PowerPoint</Application>
  <PresentationFormat>Geniş ekran</PresentationFormat>
  <Paragraphs>156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Arial</vt:lpstr>
      <vt:lpstr>Bernard MT Condensed</vt:lpstr>
      <vt:lpstr>Calibri</vt:lpstr>
      <vt:lpstr>cbl</vt:lpstr>
      <vt:lpstr>cm</vt:lpstr>
      <vt:lpstr>matemitoo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Şimdi Sıra Sizde</vt:lpstr>
      <vt:lpstr>Şimdi Sıra Sizde</vt:lpstr>
      <vt:lpstr>Şimdi Sıra Sizde</vt:lpstr>
      <vt:lpstr>Şimdi Sıra Sizde</vt:lpstr>
      <vt:lpstr>Şimdi Sıra Sizde</vt:lpstr>
      <vt:lpstr>PowerPoint Sunusu</vt:lpstr>
      <vt:lpstr>PowerPoint Sunusu</vt:lpstr>
      <vt:lpstr>PowerPoint Sunusu</vt:lpstr>
      <vt:lpstr>PowerPoint Sunusu</vt:lpstr>
      <vt:lpstr>DPY 2019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meb</dc:creator>
  <cp:lastModifiedBy>HP</cp:lastModifiedBy>
  <cp:revision>63</cp:revision>
  <dcterms:created xsi:type="dcterms:W3CDTF">2016-03-06T06:54:43Z</dcterms:created>
  <dcterms:modified xsi:type="dcterms:W3CDTF">2019-08-25T18:18:29Z</dcterms:modified>
</cp:coreProperties>
</file>